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1807312-CF15-47A3-A58E-2455A0096717}" type="datetimeFigureOut">
              <a:rPr lang="ar-IQ" smtClean="0"/>
              <a:t>21/01/1441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AA1BE8-0138-40BA-8EF1-45BE277D6F8E}" type="slidenum">
              <a:rPr lang="ar-IQ" smtClean="0"/>
              <a:t>‹#›</a:t>
            </a:fld>
            <a:endParaRPr lang="ar-IQ"/>
          </a:p>
        </p:txBody>
      </p:sp>
    </p:spTree>
    <p:extLst>
      <p:ext uri="{BB962C8B-B14F-4D97-AF65-F5344CB8AC3E}">
        <p14:creationId xmlns:p14="http://schemas.microsoft.com/office/powerpoint/2010/main" val="347053031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2442715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694499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1911840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404810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338639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00ABC7C-DF26-4F22-BE98-D1D0D92BCD82}" type="datetimeFigureOut">
              <a:rPr lang="ar-IQ" smtClean="0"/>
              <a:t>21/01/1441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122908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00ABC7C-DF26-4F22-BE98-D1D0D92BCD82}" type="datetimeFigureOut">
              <a:rPr lang="ar-IQ" smtClean="0"/>
              <a:t>21/01/1441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4210339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00ABC7C-DF26-4F22-BE98-D1D0D92BCD82}" type="datetimeFigureOut">
              <a:rPr lang="ar-IQ" smtClean="0"/>
              <a:t>21/01/1441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572852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00ABC7C-DF26-4F22-BE98-D1D0D92BCD82}" type="datetimeFigureOut">
              <a:rPr lang="ar-IQ" smtClean="0"/>
              <a:t>21/01/1441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2962997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0ABC7C-DF26-4F22-BE98-D1D0D92BCD82}" type="datetimeFigureOut">
              <a:rPr lang="ar-IQ" smtClean="0"/>
              <a:t>21/01/1441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2955236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00ABC7C-DF26-4F22-BE98-D1D0D92BCD82}" type="datetimeFigureOut">
              <a:rPr lang="ar-IQ" smtClean="0"/>
              <a:t>21/01/1441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EA07430-5227-42C6-A49B-1008A42912E5}" type="slidenum">
              <a:rPr lang="ar-IQ" smtClean="0"/>
              <a:t>‹#›</a:t>
            </a:fld>
            <a:endParaRPr lang="ar-IQ"/>
          </a:p>
        </p:txBody>
      </p:sp>
    </p:spTree>
    <p:extLst>
      <p:ext uri="{BB962C8B-B14F-4D97-AF65-F5344CB8AC3E}">
        <p14:creationId xmlns:p14="http://schemas.microsoft.com/office/powerpoint/2010/main" val="3999799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00ABC7C-DF26-4F22-BE98-D1D0D92BCD82}" type="datetimeFigureOut">
              <a:rPr lang="ar-IQ" smtClean="0"/>
              <a:t>21/01/1441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EA07430-5227-42C6-A49B-1008A42912E5}" type="slidenum">
              <a:rPr lang="ar-IQ" smtClean="0"/>
              <a:t>‹#›</a:t>
            </a:fld>
            <a:endParaRPr lang="ar-IQ"/>
          </a:p>
        </p:txBody>
      </p:sp>
    </p:spTree>
    <p:extLst>
      <p:ext uri="{BB962C8B-B14F-4D97-AF65-F5344CB8AC3E}">
        <p14:creationId xmlns:p14="http://schemas.microsoft.com/office/powerpoint/2010/main" val="1440644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p:cNvSpPr/>
          <p:nvPr/>
        </p:nvSpPr>
        <p:spPr>
          <a:xfrm>
            <a:off x="-28248" y="386655"/>
            <a:ext cx="9144000" cy="4770537"/>
          </a:xfrm>
          <a:prstGeom prst="rect">
            <a:avLst/>
          </a:prstGeom>
        </p:spPr>
        <p:txBody>
          <a:bodyPr wrap="square">
            <a:spAutoFit/>
          </a:bodyPr>
          <a:lstStyle/>
          <a:p>
            <a:r>
              <a:rPr lang="ar-IQ" sz="1600" dirty="0"/>
              <a:t>المحاضرة السابعة</a:t>
            </a:r>
            <a:endParaRPr lang="en-US" sz="1600" dirty="0"/>
          </a:p>
          <a:p>
            <a:r>
              <a:rPr lang="ar-IQ" sz="1600" dirty="0"/>
              <a:t>المفاصل </a:t>
            </a:r>
            <a:r>
              <a:rPr lang="en-US" sz="1600" dirty="0"/>
              <a:t>The Joints</a:t>
            </a:r>
          </a:p>
          <a:p>
            <a:r>
              <a:rPr lang="ar-IQ" sz="1600" dirty="0"/>
              <a:t>س1/عرف المفاصل؟  أو المفصل</a:t>
            </a:r>
            <a:endParaRPr lang="en-US" sz="1600" dirty="0"/>
          </a:p>
          <a:p>
            <a:r>
              <a:rPr lang="ar-IQ" sz="1600" dirty="0"/>
              <a:t>المفصل: هو عبارة عن ارتباط عظمين او اكثر في مناطق تسمح لها بالحركة وتسمى مناطق التحرك هذه بالمفاصل ، مثل ( الكتف و المرفق و الرسغ و الورك و الركبة و الكاحل و الخ . . )</a:t>
            </a:r>
            <a:endParaRPr lang="en-US" sz="1600" dirty="0"/>
          </a:p>
          <a:p>
            <a:r>
              <a:rPr lang="ar-IQ" sz="1600" dirty="0"/>
              <a:t>وترتبط نهايات العظام بالغضاريف الزجاجية في جسم الانسان مع بعضها البعض في مناطق تسمح و تساعد العضلات المرتكزة على هذه العظام بتحريكها في هذه المناطق وتسمى هذه المناطق (بالمفاصل). أن اختلاف شكل وحجوم سطوح نهايات العظام يؤثر على مجال الحركة في المفاصل علاوة على تأثير الأربطة و العضلات المحيطة بالمفصل ولذلك تختلف المفاصل من حيث التركيب و درجة الحركة و شكل سطوح </a:t>
            </a:r>
            <a:r>
              <a:rPr lang="ar-IQ" sz="1600" dirty="0" err="1"/>
              <a:t>التمفصل</a:t>
            </a:r>
            <a:r>
              <a:rPr lang="ar-IQ" sz="1600" dirty="0"/>
              <a:t> الى الانواع التالية:</a:t>
            </a:r>
            <a:endParaRPr lang="en-US" sz="1600" dirty="0"/>
          </a:p>
          <a:p>
            <a:r>
              <a:rPr lang="ar-IQ" sz="1600" dirty="0"/>
              <a:t>س2/ ما هي أنواع المفاصل من حيث التركيب و درجة الحركة و شكل سطوح </a:t>
            </a:r>
            <a:r>
              <a:rPr lang="ar-IQ" sz="1600" dirty="0" err="1"/>
              <a:t>التمفصل</a:t>
            </a:r>
            <a:r>
              <a:rPr lang="ar-IQ" sz="1600" dirty="0"/>
              <a:t>؟</a:t>
            </a:r>
            <a:endParaRPr lang="en-US" sz="1600" dirty="0"/>
          </a:p>
          <a:p>
            <a:r>
              <a:rPr lang="ar-IQ" sz="1600" dirty="0"/>
              <a:t>ج /</a:t>
            </a:r>
            <a:endParaRPr lang="en-US" sz="1600" dirty="0"/>
          </a:p>
          <a:p>
            <a:r>
              <a:rPr lang="fa-IR" sz="1600" dirty="0"/>
              <a:t>1- </a:t>
            </a:r>
            <a:r>
              <a:rPr lang="ar-IQ" sz="1600" dirty="0"/>
              <a:t>المفاصل الليفية ( </a:t>
            </a:r>
            <a:r>
              <a:rPr lang="en-US" sz="1600" dirty="0"/>
              <a:t>Fibrous joints</a:t>
            </a:r>
            <a:r>
              <a:rPr lang="ar-IQ" sz="1600" dirty="0"/>
              <a:t> )</a:t>
            </a:r>
            <a:endParaRPr lang="en-US" sz="1600" dirty="0"/>
          </a:p>
          <a:p>
            <a:r>
              <a:rPr lang="ar-IQ" sz="1600" dirty="0"/>
              <a:t>ترتبط العظام بنسيج ليفي كثيف متكون من حزمة ليفية و نسيج غروي ارتباطاً وثيقاً مما يجعلها (عديمة الحركة) كما في عظام الجمجمة حيث تتداخل اسنان حواف العظام في ما بينها و ترتبط بنسيج ليفي و تسمى هذه المناطق (بالدرز) وتتعظم قسم منها بتقدم العمر، و كذلك الحال الارتباط بين نهايتي عظمتي القصبة والشظية السفلى و الذي يسمى (بالمفصل القصبي </a:t>
            </a:r>
            <a:r>
              <a:rPr lang="ar-IQ" sz="1600" dirty="0" err="1"/>
              <a:t>الشظوي</a:t>
            </a:r>
            <a:r>
              <a:rPr lang="ar-IQ" sz="1600" dirty="0"/>
              <a:t> الثابت) مكونا حلقة تحصر بداخلها السطح العلوي للعظم الكعبي في مفصل الكاحل و يسمى ( الرابط الليفي ) الذي يربط هاتين النهايتين بالرباط بين العظمين وهو ايضا عديم الحركة.</a:t>
            </a:r>
            <a:endParaRPr lang="en-US" sz="1600" dirty="0"/>
          </a:p>
          <a:p>
            <a:r>
              <a:rPr lang="fa-IR" sz="1600" dirty="0"/>
              <a:t>۲ - </a:t>
            </a:r>
            <a:r>
              <a:rPr lang="ar-IQ" sz="1600" dirty="0"/>
              <a:t>المفاصل الغضروفية ( </a:t>
            </a:r>
            <a:r>
              <a:rPr lang="en-US" sz="1600" dirty="0"/>
              <a:t>cartilaginous Joints</a:t>
            </a:r>
            <a:r>
              <a:rPr lang="ar-IQ" sz="1600" dirty="0"/>
              <a:t> )</a:t>
            </a:r>
            <a:endParaRPr lang="en-US" sz="1600" dirty="0"/>
          </a:p>
          <a:p>
            <a:r>
              <a:rPr lang="ar-IQ" sz="1600" dirty="0"/>
              <a:t>ترتبط نهايات العظام مع بعضها البعض بقطع من الغضاريف الزجاجية او أقراص من الغضاريف الليفية و تحوي حزم من النسيج الليفي بشكل اربطة وتمتاز هذه المفاصل (بدرجة قليلة من الحركة) من جراء ضغط هذه الغضاريف التي تربط بين العظام وهذه المفاصل تقسم </a:t>
            </a:r>
            <a:r>
              <a:rPr lang="ar-IQ" sz="1600" dirty="0" smtClean="0"/>
              <a:t>الى</a:t>
            </a:r>
            <a:endParaRPr lang="ar-IQ" sz="1600" dirty="0"/>
          </a:p>
        </p:txBody>
      </p:sp>
    </p:spTree>
    <p:extLst>
      <p:ext uri="{BB962C8B-B14F-4D97-AF65-F5344CB8AC3E}">
        <p14:creationId xmlns:p14="http://schemas.microsoft.com/office/powerpoint/2010/main" val="2768586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28464" y="692696"/>
            <a:ext cx="9036496" cy="4801314"/>
          </a:xfrm>
          <a:prstGeom prst="rect">
            <a:avLst/>
          </a:prstGeom>
        </p:spPr>
        <p:txBody>
          <a:bodyPr wrap="square">
            <a:spAutoFit/>
          </a:bodyPr>
          <a:lstStyle/>
          <a:p>
            <a:r>
              <a:rPr lang="ar-IQ" dirty="0" smtClean="0"/>
              <a:t>نوعين: </a:t>
            </a:r>
            <a:endParaRPr lang="en-US" dirty="0" smtClean="0"/>
          </a:p>
          <a:p>
            <a:r>
              <a:rPr lang="ar-IQ" dirty="0" smtClean="0"/>
              <a:t>أ- المفاصل الغضروفية الابتدائية ( </a:t>
            </a:r>
            <a:r>
              <a:rPr lang="en-US" dirty="0" smtClean="0"/>
              <a:t>Primary Cartilaginous Joints</a:t>
            </a:r>
            <a:r>
              <a:rPr lang="ar-IQ" dirty="0" smtClean="0"/>
              <a:t> )</a:t>
            </a:r>
            <a:endParaRPr lang="en-US" dirty="0" smtClean="0"/>
          </a:p>
          <a:p>
            <a:r>
              <a:rPr lang="ar-IQ" dirty="0" smtClean="0"/>
              <a:t>يرتبط بين نهايتي عظمين </a:t>
            </a:r>
            <a:r>
              <a:rPr lang="ar-IQ" dirty="0" err="1" smtClean="0"/>
              <a:t>غضروفة</a:t>
            </a:r>
            <a:r>
              <a:rPr lang="ar-IQ" dirty="0" smtClean="0"/>
              <a:t> زجاجية </a:t>
            </a:r>
            <a:r>
              <a:rPr lang="ar-IQ" dirty="0" err="1" smtClean="0"/>
              <a:t>كأرتباط</a:t>
            </a:r>
            <a:r>
              <a:rPr lang="ar-IQ" dirty="0" smtClean="0"/>
              <a:t> النهاية الأمامية بالضلع الأول لعظم القص و ارتباط نهايتي العظام الطويلة المتسعة مع جسم العظم بغضاريف زجاجية تتعظم بتقدم العمر و هذه المفاصل هي أما (عديمة الحركة) كالارتباط بين نهايتي العظام واجسامها او (قليلة الحركة) كما في ارتباط الاضلاع بعظم القص (واكثرها حركة) كما في ارتباط الضلع الاول للترقوة مع قصبة عظم القص.</a:t>
            </a:r>
            <a:endParaRPr lang="en-US" dirty="0" smtClean="0"/>
          </a:p>
          <a:p>
            <a:r>
              <a:rPr lang="ar-IQ" dirty="0" smtClean="0"/>
              <a:t>ب - المفاصل الغضروفية الثانوية ( </a:t>
            </a:r>
            <a:r>
              <a:rPr lang="en-US" dirty="0" smtClean="0"/>
              <a:t>Secondary Cartilaginous Joints</a:t>
            </a:r>
            <a:r>
              <a:rPr lang="ar-IQ" dirty="0" smtClean="0"/>
              <a:t> )  </a:t>
            </a:r>
            <a:endParaRPr lang="en-US" dirty="0" smtClean="0"/>
          </a:p>
          <a:p>
            <a:r>
              <a:rPr lang="ar-IQ" dirty="0" smtClean="0"/>
              <a:t>يغطي السطحان المفصليان المتقابلان صفيحة من الغضاريف الزجاجية ويربطها بالعظم نسيج ليفي و يفصل بين هذين السطحين قطع او اقراص غضروفية ليفية و يحاط المفصل بمحفظة تحوي بتجويفها على مادة شبه سائلة ليسهل الحركة القليلة في المفصل وتعتمد درجة الحرارة على سمك الأقراص او القطع الغضروفية الليفية التي تفصل بين العظمين و تعتبر من المفاصل (قليلة الحركة) وتوجد هذه المفاصل في المستوى الوسطى للجسم مثل مفصل ارتفاق العانة ( مفصل العانة ) والمفصل بين الفقرات والرابط بين القصبة وعظم القص.</a:t>
            </a:r>
            <a:endParaRPr lang="en-US" dirty="0" smtClean="0"/>
          </a:p>
          <a:p>
            <a:r>
              <a:rPr lang="ar-IQ" dirty="0" smtClean="0"/>
              <a:t>س3/ قارن بين المفاصل الغضروفية الابتدائية والثانوية؟</a:t>
            </a:r>
            <a:endParaRPr lang="en-US" dirty="0" smtClean="0"/>
          </a:p>
          <a:p>
            <a:r>
              <a:rPr lang="ar-IQ" dirty="0" smtClean="0"/>
              <a:t>الجواب/ الكلام اعلاه و تذكر المصطلح الإنجليزي و مدى الحركة و مثال لكليهما.</a:t>
            </a:r>
            <a:endParaRPr lang="en-US" dirty="0" smtClean="0"/>
          </a:p>
          <a:p>
            <a:r>
              <a:rPr lang="ar-IQ" dirty="0" smtClean="0"/>
              <a:t>3- المفاصل </a:t>
            </a:r>
            <a:r>
              <a:rPr lang="ar-IQ" dirty="0" err="1" smtClean="0"/>
              <a:t>الزليلية</a:t>
            </a:r>
            <a:r>
              <a:rPr lang="ar-IQ" dirty="0" smtClean="0"/>
              <a:t> او الزلالية ( </a:t>
            </a:r>
            <a:r>
              <a:rPr lang="en-US" dirty="0" smtClean="0"/>
              <a:t>synovial Joints</a:t>
            </a:r>
            <a:r>
              <a:rPr lang="ar-IQ" dirty="0" smtClean="0"/>
              <a:t> ) </a:t>
            </a:r>
            <a:endParaRPr lang="en-US" dirty="0" smtClean="0"/>
          </a:p>
          <a:p>
            <a:r>
              <a:rPr lang="ar-IQ" dirty="0" smtClean="0"/>
              <a:t>وتكّون هذه المفاصل القسم الكبير من الجسم وخصوصاً مفاصل الأطراف العليا و السفلى) وتمتاز هذه المفاصل بأنها أكثرها حرية في مجال الحركة و ذات تركيب يختلف عن المفاصل الأخرى.</a:t>
            </a:r>
            <a:endParaRPr lang="ar-IQ" dirty="0"/>
          </a:p>
        </p:txBody>
      </p:sp>
    </p:spTree>
    <p:extLst>
      <p:ext uri="{BB962C8B-B14F-4D97-AF65-F5344CB8AC3E}">
        <p14:creationId xmlns:p14="http://schemas.microsoft.com/office/powerpoint/2010/main" val="314880203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295</Words>
  <Application>Microsoft Office PowerPoint</Application>
  <PresentationFormat>عرض على الشاشة (3:4)‏</PresentationFormat>
  <Paragraphs>20</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9</cp:revision>
  <dcterms:created xsi:type="dcterms:W3CDTF">2019-09-20T16:26:09Z</dcterms:created>
  <dcterms:modified xsi:type="dcterms:W3CDTF">2019-09-20T16:40:49Z</dcterms:modified>
</cp:coreProperties>
</file>